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5" r:id="rId1"/>
  </p:sldMasterIdLst>
  <p:notesMasterIdLst>
    <p:notesMasterId r:id="rId4"/>
  </p:notesMasterIdLst>
  <p:sldIdLst>
    <p:sldId id="1721" r:id="rId2"/>
    <p:sldId id="1723" r:id="rId3"/>
  </p:sldIdLst>
  <p:sldSz cx="12192000" cy="6858000"/>
  <p:notesSz cx="6858000" cy="9144000"/>
  <p:embeddedFontLst>
    <p:embeddedFont>
      <p:font typeface="微软雅黑" panose="020B0503020204020204" pitchFamily="34" charset="-122"/>
      <p:regular r:id="rId5"/>
      <p:bold r:id="rId6"/>
    </p:embeddedFont>
    <p:embeddedFont>
      <p:font typeface="Verdana" panose="020B0604030504040204" pitchFamily="34" charset="0"/>
      <p:regular r:id="rId7"/>
      <p:bold r:id="rId8"/>
      <p:italic r:id="rId9"/>
      <p:boldItalic r:id="rId10"/>
    </p:embeddedFont>
    <p:embeddedFont>
      <p:font typeface="等线" panose="02010600030101010101" charset="-122"/>
      <p:regular r:id="rId11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50" userDrawn="1">
          <p15:clr>
            <a:srgbClr val="A4A3A4"/>
          </p15:clr>
        </p15:guide>
        <p15:guide id="2" pos="7423" userDrawn="1">
          <p15:clr>
            <a:srgbClr val="A4A3A4"/>
          </p15:clr>
        </p15:guide>
        <p15:guide id="5" pos="257" userDrawn="1">
          <p15:clr>
            <a:srgbClr val="A4A3A4"/>
          </p15:clr>
        </p15:guide>
        <p15:guide id="6" orient="horz" pos="935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田野" initials="T" lastIdx="2" clrIdx="0"/>
  <p:cmAuthor id="2" name="王苗雯" initials="T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F81BD"/>
    <a:srgbClr val="D9D9D9"/>
    <a:srgbClr val="FDEADA"/>
    <a:srgbClr val="D0D8E8"/>
    <a:srgbClr val="0070C0"/>
    <a:srgbClr val="B9CDE5"/>
    <a:srgbClr val="C3D69B"/>
    <a:srgbClr val="A9D08E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中度样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50" autoAdjust="0"/>
    <p:restoredTop sz="92285" autoAdjust="0"/>
  </p:normalViewPr>
  <p:slideViewPr>
    <p:cSldViewPr snapToGrid="0" showGuides="1">
      <p:cViewPr>
        <p:scale>
          <a:sx n="75" d="100"/>
          <a:sy n="75" d="100"/>
        </p:scale>
        <p:origin x="-678" y="66"/>
      </p:cViewPr>
      <p:guideLst>
        <p:guide orient="horz" pos="550"/>
        <p:guide orient="horz" pos="935"/>
        <p:guide pos="7423"/>
        <p:guide pos="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336"/>
    </p:cViewPr>
  </p:sorterViewPr>
  <p:notesViewPr>
    <p:cSldViewPr snapToGrid="0">
      <p:cViewPr varScale="1">
        <p:scale>
          <a:sx n="66" d="100"/>
          <a:sy n="66" d="100"/>
        </p:scale>
        <p:origin x="325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9EA2A-4C48-4C61-B30A-DAB1A3E93B21}" type="datetimeFigureOut">
              <a:rPr lang="zh-CN" altLang="en-US" smtClean="0"/>
              <a:t>2020/4/21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31000-9408-426B-B873-D4C066E48A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67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维修资源：买车出单地修车（修卖出车）、业务合作修车（修非卖出车）、理赔合作（单纯修车）</a:t>
            </a:r>
            <a:endParaRPr lang="en-US" altLang="zh-CN" dirty="0"/>
          </a:p>
          <a:p>
            <a:r>
              <a:rPr lang="zh-CN" altLang="en-US" dirty="0"/>
              <a:t>返修：卖车的地方修车；分母</a:t>
            </a:r>
            <a:r>
              <a:rPr lang="en-US" altLang="zh-CN" dirty="0"/>
              <a:t>=</a:t>
            </a:r>
            <a:r>
              <a:rPr lang="zh-CN" altLang="en-US" dirty="0"/>
              <a:t>所有维修资源</a:t>
            </a:r>
            <a:r>
              <a:rPr lang="zh-CN" altLang="en-US" baseline="0" dirty="0"/>
              <a:t> 分子</a:t>
            </a:r>
            <a:r>
              <a:rPr lang="en-US" altLang="zh-CN" baseline="0" dirty="0"/>
              <a:t>=</a:t>
            </a:r>
            <a:r>
              <a:rPr lang="zh-CN" altLang="en-US" baseline="0" dirty="0"/>
              <a:t>维修金额</a:t>
            </a:r>
            <a:endParaRPr lang="en-US" altLang="zh-CN" baseline="0" dirty="0"/>
          </a:p>
          <a:p>
            <a:r>
              <a:rPr lang="zh-CN" altLang="en-US" baseline="0" dirty="0"/>
              <a:t>送修：分母</a:t>
            </a:r>
            <a:r>
              <a:rPr lang="en-US" altLang="zh-CN" baseline="0" dirty="0"/>
              <a:t>=</a:t>
            </a:r>
            <a:r>
              <a:rPr lang="zh-CN" altLang="en-US" baseline="0" dirty="0"/>
              <a:t>所有维修资源</a:t>
            </a:r>
            <a:r>
              <a:rPr lang="en-US" altLang="zh-CN" baseline="0" dirty="0"/>
              <a:t>-</a:t>
            </a:r>
            <a:r>
              <a:rPr lang="zh-CN" altLang="en-US" baseline="0" dirty="0"/>
              <a:t>返修金额；</a:t>
            </a:r>
            <a:endParaRPr lang="en-US" altLang="zh-CN" baseline="0" dirty="0"/>
          </a:p>
          <a:p>
            <a:r>
              <a:rPr lang="zh-CN" altLang="en-US" baseline="0" dirty="0"/>
              <a:t>送返修：分母</a:t>
            </a:r>
            <a:r>
              <a:rPr lang="en-US" altLang="zh-CN" baseline="0" dirty="0"/>
              <a:t>=</a:t>
            </a:r>
            <a:r>
              <a:rPr lang="zh-CN" altLang="en-US" baseline="0" dirty="0"/>
              <a:t>所有维修资源 分子</a:t>
            </a:r>
            <a:r>
              <a:rPr lang="en-US" altLang="zh-CN" baseline="0" dirty="0"/>
              <a:t>=</a:t>
            </a:r>
            <a:r>
              <a:rPr lang="zh-CN" altLang="en-US" baseline="0" dirty="0"/>
              <a:t>送修金额</a:t>
            </a:r>
            <a:r>
              <a:rPr lang="en-US" altLang="zh-CN" baseline="0" dirty="0"/>
              <a:t>+</a:t>
            </a:r>
            <a:r>
              <a:rPr lang="zh-CN" altLang="en-US" baseline="0" dirty="0"/>
              <a:t>返修金额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2678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维修资源：买车出单地修车（修卖出车）、业务合作修车（修非卖出车）、理赔合作（单纯修车）</a:t>
            </a:r>
            <a:endParaRPr lang="en-US" altLang="zh-CN" dirty="0"/>
          </a:p>
          <a:p>
            <a:r>
              <a:rPr lang="zh-CN" altLang="en-US" dirty="0"/>
              <a:t>返修：卖车的地方修车；分母</a:t>
            </a:r>
            <a:r>
              <a:rPr lang="en-US" altLang="zh-CN" dirty="0"/>
              <a:t>=</a:t>
            </a:r>
            <a:r>
              <a:rPr lang="zh-CN" altLang="en-US" dirty="0"/>
              <a:t>所有维修资源</a:t>
            </a:r>
            <a:r>
              <a:rPr lang="zh-CN" altLang="en-US" baseline="0" dirty="0"/>
              <a:t> 分子</a:t>
            </a:r>
            <a:r>
              <a:rPr lang="en-US" altLang="zh-CN" baseline="0" dirty="0"/>
              <a:t>=</a:t>
            </a:r>
            <a:r>
              <a:rPr lang="zh-CN" altLang="en-US" baseline="0" dirty="0"/>
              <a:t>维修金额</a:t>
            </a:r>
            <a:endParaRPr lang="en-US" altLang="zh-CN" baseline="0" dirty="0"/>
          </a:p>
          <a:p>
            <a:r>
              <a:rPr lang="zh-CN" altLang="en-US" baseline="0" dirty="0"/>
              <a:t>送修：分母</a:t>
            </a:r>
            <a:r>
              <a:rPr lang="en-US" altLang="zh-CN" baseline="0" dirty="0"/>
              <a:t>=</a:t>
            </a:r>
            <a:r>
              <a:rPr lang="zh-CN" altLang="en-US" baseline="0" dirty="0"/>
              <a:t>所有维修资源</a:t>
            </a:r>
            <a:r>
              <a:rPr lang="en-US" altLang="zh-CN" baseline="0" dirty="0"/>
              <a:t>-</a:t>
            </a:r>
            <a:r>
              <a:rPr lang="zh-CN" altLang="en-US" baseline="0" dirty="0"/>
              <a:t>返修金额；</a:t>
            </a:r>
            <a:endParaRPr lang="en-US" altLang="zh-CN" baseline="0" dirty="0"/>
          </a:p>
          <a:p>
            <a:r>
              <a:rPr lang="zh-CN" altLang="en-US" baseline="0" dirty="0"/>
              <a:t>送返修：分母</a:t>
            </a:r>
            <a:r>
              <a:rPr lang="en-US" altLang="zh-CN" baseline="0" dirty="0"/>
              <a:t>=</a:t>
            </a:r>
            <a:r>
              <a:rPr lang="zh-CN" altLang="en-US" baseline="0" dirty="0"/>
              <a:t>所有维修资源 分子</a:t>
            </a:r>
            <a:r>
              <a:rPr lang="en-US" altLang="zh-CN" baseline="0" dirty="0"/>
              <a:t>=</a:t>
            </a:r>
            <a:r>
              <a:rPr lang="zh-CN" altLang="en-US" baseline="0" dirty="0"/>
              <a:t>送修金额</a:t>
            </a:r>
            <a:r>
              <a:rPr lang="en-US" altLang="zh-CN" baseline="0" dirty="0"/>
              <a:t>+</a:t>
            </a:r>
            <a:r>
              <a:rPr lang="zh-CN" altLang="en-US" baseline="0" dirty="0"/>
              <a:t>返修金额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2678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18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8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08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604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9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5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2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00152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2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5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07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76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9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9522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7" descr="C:\Users\xiechi\Desktop\LOGO_NEW\1-01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58270" y="6082933"/>
            <a:ext cx="3040652" cy="775067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0" cy="15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9338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ctr" defTabSz="1219170" rtl="0" eaLnBrk="1" latinLnBrk="0" hangingPunct="1">
        <a:spcBef>
          <a:spcPct val="0"/>
        </a:spcBef>
        <a:buNone/>
        <a:defRPr sz="4267" b="1" kern="1200">
          <a:solidFill>
            <a:srgbClr val="F36F39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1610" y="321056"/>
            <a:ext cx="5765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prstClr val="black"/>
                </a:solidFill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  <a:sym typeface="+mn-ea"/>
              </a:rPr>
              <a:t>新送返修优化内容介绍</a:t>
            </a:r>
            <a:endParaRPr lang="zh-CN" altLang="en-US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96683"/>
            <a:ext cx="189185" cy="462976"/>
          </a:xfrm>
          <a:prstGeom prst="rect">
            <a:avLst/>
          </a:prstGeom>
          <a:solidFill>
            <a:srgbClr val="156E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78700" y="796159"/>
            <a:ext cx="4584700" cy="493981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新流程优化点：</a:t>
            </a:r>
            <a:endParaRPr lang="en-US" altLang="zh-CN" sz="14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调度首次下发时，不再触发送修短信及送修任务至修理厂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端。</a:t>
            </a:r>
            <a:endParaRPr lang="en-US" altLang="zh-CN" sz="14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取消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端二次送修功能。所有返修、送修任务仅进行一次送修。推送后所有送修任务全部滞留在修理厂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端。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天自动清理，系统标注为超时未处理</a:t>
            </a:r>
            <a:endParaRPr lang="en-US" altLang="zh-CN" sz="14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新增返修、送修任务区分功能，根据送返修规则执行结果，在送返修任务中显示“返修”或“送修”</a:t>
            </a:r>
            <a:endParaRPr lang="en-US" altLang="zh-CN" sz="14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取消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分钟超时自动返回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端功能，推送后送返修任务不再返回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en-US" altLang="zh-CN" sz="14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新增送修任务自主选择功能，允许送修任务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端后台人员或定损员自主选择合作修理厂（业务合作、理赔合作）</a:t>
            </a:r>
            <a:endParaRPr lang="en-US" altLang="zh-CN" sz="1400" b="1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端后台或定损员</a:t>
            </a:r>
            <a:r>
              <a:rPr lang="en-US" altLang="zh-CN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天内不处理送返修任务的，系统自动清理并标准为超时未处理</a:t>
            </a:r>
            <a:endParaRPr lang="zh-CN" altLang="en-US" sz="1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69" y="1630362"/>
            <a:ext cx="6650231" cy="311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140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396683"/>
            <a:ext cx="189185" cy="462976"/>
          </a:xfrm>
          <a:prstGeom prst="rect">
            <a:avLst/>
          </a:prstGeom>
          <a:solidFill>
            <a:srgbClr val="156E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301610" y="321056"/>
            <a:ext cx="5765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prstClr val="black"/>
                </a:solidFill>
                <a:latin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tx1"/>
                </a:solidFill>
                <a:sym typeface="+mn-ea"/>
              </a:rPr>
              <a:t>新送返修任务流程介绍</a:t>
            </a:r>
            <a:endParaRPr lang="zh-CN" altLang="en-US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01610" y="1828800"/>
            <a:ext cx="1336690" cy="698500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报案</a:t>
            </a:r>
            <a:endParaRPr lang="zh-CN" altLang="en-US" b="1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105010" y="1828800"/>
            <a:ext cx="1336690" cy="698500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调度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314810" y="859659"/>
            <a:ext cx="1336690" cy="698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修理厂</a:t>
            </a:r>
            <a:r>
              <a:rPr lang="en-US" altLang="zh-CN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314810" y="1828800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端后台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314810" y="2749550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定损员</a:t>
            </a:r>
            <a:r>
              <a:rPr lang="en-US" altLang="zh-CN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</a:p>
        </p:txBody>
      </p:sp>
      <p:cxnSp>
        <p:nvCxnSpPr>
          <p:cNvPr id="11" name="直接箭头连接符 10"/>
          <p:cNvCxnSpPr>
            <a:stCxn id="2" idx="3"/>
            <a:endCxn id="6" idx="1"/>
          </p:cNvCxnSpPr>
          <p:nvPr/>
        </p:nvCxnSpPr>
        <p:spPr>
          <a:xfrm>
            <a:off x="1638300" y="2178050"/>
            <a:ext cx="46671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6" idx="3"/>
            <a:endCxn id="8" idx="1"/>
          </p:cNvCxnSpPr>
          <p:nvPr/>
        </p:nvCxnSpPr>
        <p:spPr>
          <a:xfrm>
            <a:off x="3441700" y="2178050"/>
            <a:ext cx="87311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/>
          <p:cNvCxnSpPr>
            <a:stCxn id="6" idx="3"/>
            <a:endCxn id="7" idx="1"/>
          </p:cNvCxnSpPr>
          <p:nvPr/>
        </p:nvCxnSpPr>
        <p:spPr>
          <a:xfrm flipV="1">
            <a:off x="3441700" y="1208909"/>
            <a:ext cx="873110" cy="969141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肘形连接符 18"/>
          <p:cNvCxnSpPr>
            <a:stCxn id="6" idx="3"/>
            <a:endCxn id="9" idx="1"/>
          </p:cNvCxnSpPr>
          <p:nvPr/>
        </p:nvCxnSpPr>
        <p:spPr>
          <a:xfrm>
            <a:off x="3441700" y="2178050"/>
            <a:ext cx="873110" cy="920750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6372211" y="859659"/>
            <a:ext cx="1336690" cy="698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发送出险短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箭头连接符 21"/>
          <p:cNvCxnSpPr>
            <a:stCxn id="7" idx="3"/>
            <a:endCxn id="21" idx="1"/>
          </p:cNvCxnSpPr>
          <p:nvPr/>
        </p:nvCxnSpPr>
        <p:spPr>
          <a:xfrm>
            <a:off x="5651500" y="1208909"/>
            <a:ext cx="720711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25"/>
          <p:cNvSpPr/>
          <p:nvPr/>
        </p:nvSpPr>
        <p:spPr>
          <a:xfrm>
            <a:off x="6372210" y="2289175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补充信息</a:t>
            </a:r>
          </a:p>
        </p:txBody>
      </p:sp>
      <p:cxnSp>
        <p:nvCxnSpPr>
          <p:cNvPr id="28" name="肘形连接符 27"/>
          <p:cNvCxnSpPr>
            <a:stCxn id="8" idx="3"/>
            <a:endCxn id="26" idx="1"/>
          </p:cNvCxnSpPr>
          <p:nvPr/>
        </p:nvCxnSpPr>
        <p:spPr>
          <a:xfrm>
            <a:off x="5651500" y="2178050"/>
            <a:ext cx="720710" cy="460375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连接符 29"/>
          <p:cNvCxnSpPr>
            <a:stCxn id="9" idx="3"/>
            <a:endCxn id="26" idx="1"/>
          </p:cNvCxnSpPr>
          <p:nvPr/>
        </p:nvCxnSpPr>
        <p:spPr>
          <a:xfrm flipV="1">
            <a:off x="5651500" y="2638425"/>
            <a:ext cx="720710" cy="460375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0"/>
          <p:cNvSpPr/>
          <p:nvPr/>
        </p:nvSpPr>
        <p:spPr>
          <a:xfrm>
            <a:off x="8150210" y="866775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执行送返修规则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9940910" y="866775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送修</a:t>
            </a:r>
          </a:p>
        </p:txBody>
      </p:sp>
      <p:cxnSp>
        <p:nvCxnSpPr>
          <p:cNvPr id="40" name="直接箭头连接符 39"/>
          <p:cNvCxnSpPr>
            <a:stCxn id="31" idx="3"/>
            <a:endCxn id="35" idx="1"/>
          </p:cNvCxnSpPr>
          <p:nvPr/>
        </p:nvCxnSpPr>
        <p:spPr>
          <a:xfrm>
            <a:off x="9486900" y="1216025"/>
            <a:ext cx="45401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圆角矩形 55"/>
          <p:cNvSpPr/>
          <p:nvPr/>
        </p:nvSpPr>
        <p:spPr>
          <a:xfrm>
            <a:off x="9128110" y="2740025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优先推送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10799755" y="2736850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自主选择</a:t>
            </a:r>
          </a:p>
        </p:txBody>
      </p:sp>
      <p:cxnSp>
        <p:nvCxnSpPr>
          <p:cNvPr id="59" name="肘形连接符 58"/>
          <p:cNvCxnSpPr>
            <a:stCxn id="35" idx="2"/>
            <a:endCxn id="56" idx="0"/>
          </p:cNvCxnSpPr>
          <p:nvPr/>
        </p:nvCxnSpPr>
        <p:spPr>
          <a:xfrm rot="5400000">
            <a:off x="9615480" y="1746250"/>
            <a:ext cx="1174750" cy="812800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肘形连接符 60"/>
          <p:cNvCxnSpPr>
            <a:stCxn id="35" idx="2"/>
            <a:endCxn id="57" idx="0"/>
          </p:cNvCxnSpPr>
          <p:nvPr/>
        </p:nvCxnSpPr>
        <p:spPr>
          <a:xfrm rot="16200000" flipH="1">
            <a:off x="10452890" y="1721639"/>
            <a:ext cx="1171575" cy="858845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圆角矩形 61"/>
          <p:cNvSpPr/>
          <p:nvPr/>
        </p:nvSpPr>
        <p:spPr>
          <a:xfrm>
            <a:off x="6372210" y="4688709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推送修理厂</a:t>
            </a:r>
          </a:p>
        </p:txBody>
      </p:sp>
      <p:sp>
        <p:nvSpPr>
          <p:cNvPr id="69" name="圆角矩形 68"/>
          <p:cNvSpPr/>
          <p:nvPr/>
        </p:nvSpPr>
        <p:spPr>
          <a:xfrm>
            <a:off x="2105010" y="4688709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送修任务结束</a:t>
            </a:r>
          </a:p>
        </p:txBody>
      </p:sp>
      <p:cxnSp>
        <p:nvCxnSpPr>
          <p:cNvPr id="71" name="直接箭头连接符 70"/>
          <p:cNvCxnSpPr>
            <a:stCxn id="62" idx="1"/>
            <a:endCxn id="69" idx="3"/>
          </p:cNvCxnSpPr>
          <p:nvPr/>
        </p:nvCxnSpPr>
        <p:spPr>
          <a:xfrm flipH="1">
            <a:off x="3441700" y="5037959"/>
            <a:ext cx="293051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圆角矩形 71"/>
          <p:cNvSpPr/>
          <p:nvPr/>
        </p:nvSpPr>
        <p:spPr>
          <a:xfrm>
            <a:off x="6372210" y="5977759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发送送修短信</a:t>
            </a:r>
          </a:p>
        </p:txBody>
      </p:sp>
      <p:cxnSp>
        <p:nvCxnSpPr>
          <p:cNvPr id="73" name="直接箭头连接符 72"/>
          <p:cNvCxnSpPr>
            <a:stCxn id="62" idx="2"/>
            <a:endCxn id="72" idx="0"/>
          </p:cNvCxnSpPr>
          <p:nvPr/>
        </p:nvCxnSpPr>
        <p:spPr>
          <a:xfrm>
            <a:off x="7040555" y="5387209"/>
            <a:ext cx="0" cy="5905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9536105" y="831304"/>
            <a:ext cx="35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0922000" y="1738312"/>
            <a:ext cx="35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3" name="肘形连接符 82"/>
          <p:cNvCxnSpPr>
            <a:stCxn id="62" idx="1"/>
            <a:endCxn id="86" idx="2"/>
          </p:cNvCxnSpPr>
          <p:nvPr/>
        </p:nvCxnSpPr>
        <p:spPr>
          <a:xfrm rot="10800000">
            <a:off x="4983156" y="4606159"/>
            <a:ext cx="1389055" cy="431800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圆角矩形 85"/>
          <p:cNvSpPr/>
          <p:nvPr/>
        </p:nvSpPr>
        <p:spPr>
          <a:xfrm>
            <a:off x="4314810" y="3907659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分钟超时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箭头连接符 87"/>
          <p:cNvCxnSpPr>
            <a:stCxn id="86" idx="0"/>
            <a:endCxn id="9" idx="2"/>
          </p:cNvCxnSpPr>
          <p:nvPr/>
        </p:nvCxnSpPr>
        <p:spPr>
          <a:xfrm flipV="1">
            <a:off x="4983155" y="3448050"/>
            <a:ext cx="0" cy="45960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792655" y="3322799"/>
            <a:ext cx="35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792655" y="4445275"/>
            <a:ext cx="35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940910" y="1738312"/>
            <a:ext cx="35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1034447"/>
            <a:ext cx="4445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返修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58" name="直接箭头连接符 57"/>
          <p:cNvCxnSpPr>
            <a:endCxn id="62" idx="0"/>
          </p:cNvCxnSpPr>
          <p:nvPr/>
        </p:nvCxnSpPr>
        <p:spPr>
          <a:xfrm>
            <a:off x="7040555" y="4149725"/>
            <a:ext cx="0" cy="53898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圆角矩形 59"/>
          <p:cNvSpPr/>
          <p:nvPr/>
        </p:nvSpPr>
        <p:spPr>
          <a:xfrm>
            <a:off x="6372210" y="3451225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返修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358978" y="3402509"/>
            <a:ext cx="35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12755" y="5473197"/>
            <a:ext cx="55543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优点：返修任务下发较为及时，但二次补充后仍会有返修任务下发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缺点：任务统计较为困难，送修任务区分首次下发与二次下发。责任人较难明确。统计、考核困难。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1611" y="2779735"/>
            <a:ext cx="35766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做开关：一种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送修任务都发，另一种全量到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调度下发时，跑出返修的任务不下发，发送出险短信给修理厂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10799756" y="5514209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无修理厂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肘形连接符 51"/>
          <p:cNvCxnSpPr>
            <a:stCxn id="57" idx="2"/>
            <a:endCxn id="48" idx="0"/>
          </p:cNvCxnSpPr>
          <p:nvPr/>
        </p:nvCxnSpPr>
        <p:spPr>
          <a:xfrm rot="16200000" flipH="1">
            <a:off x="10428671" y="4474778"/>
            <a:ext cx="2078859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圆角矩形 73"/>
          <p:cNvSpPr/>
          <p:nvPr/>
        </p:nvSpPr>
        <p:spPr>
          <a:xfrm>
            <a:off x="8163693" y="5514209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送修任务结束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1" name="直接箭头连接符 80"/>
          <p:cNvCxnSpPr>
            <a:stCxn id="48" idx="1"/>
            <a:endCxn id="74" idx="3"/>
          </p:cNvCxnSpPr>
          <p:nvPr/>
        </p:nvCxnSpPr>
        <p:spPr>
          <a:xfrm flipH="1">
            <a:off x="9500383" y="5863459"/>
            <a:ext cx="1299373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肘形连接符 96"/>
          <p:cNvCxnSpPr>
            <a:stCxn id="56" idx="2"/>
            <a:endCxn id="62" idx="3"/>
          </p:cNvCxnSpPr>
          <p:nvPr/>
        </p:nvCxnSpPr>
        <p:spPr>
          <a:xfrm rot="5400000">
            <a:off x="7952961" y="3194465"/>
            <a:ext cx="1599434" cy="2087555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圆角矩形 102"/>
          <p:cNvSpPr/>
          <p:nvPr/>
        </p:nvSpPr>
        <p:spPr>
          <a:xfrm>
            <a:off x="9928210" y="3878318"/>
            <a:ext cx="1336690" cy="6985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有主</a:t>
            </a:r>
            <a:r>
              <a:rPr lang="zh-CN" altLang="en-US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</a:p>
        </p:txBody>
      </p:sp>
      <p:cxnSp>
        <p:nvCxnSpPr>
          <p:cNvPr id="104" name="肘形连接符 103"/>
          <p:cNvCxnSpPr>
            <a:stCxn id="57" idx="2"/>
            <a:endCxn id="103" idx="3"/>
          </p:cNvCxnSpPr>
          <p:nvPr/>
        </p:nvCxnSpPr>
        <p:spPr>
          <a:xfrm rot="5400000">
            <a:off x="10970391" y="3729859"/>
            <a:ext cx="792218" cy="203200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肘形连接符 111"/>
          <p:cNvCxnSpPr>
            <a:stCxn id="31" idx="2"/>
            <a:endCxn id="60" idx="3"/>
          </p:cNvCxnSpPr>
          <p:nvPr/>
        </p:nvCxnSpPr>
        <p:spPr>
          <a:xfrm rot="5400000">
            <a:off x="7146128" y="2128048"/>
            <a:ext cx="2235200" cy="1109655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肘形连接符 113"/>
          <p:cNvCxnSpPr>
            <a:stCxn id="26" idx="3"/>
            <a:endCxn id="31" idx="1"/>
          </p:cNvCxnSpPr>
          <p:nvPr/>
        </p:nvCxnSpPr>
        <p:spPr>
          <a:xfrm flipV="1">
            <a:off x="7708900" y="1216025"/>
            <a:ext cx="441310" cy="1422400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肘形连接符 116"/>
          <p:cNvCxnSpPr>
            <a:stCxn id="103" idx="2"/>
            <a:endCxn id="62" idx="3"/>
          </p:cNvCxnSpPr>
          <p:nvPr/>
        </p:nvCxnSpPr>
        <p:spPr>
          <a:xfrm rot="5400000">
            <a:off x="8922158" y="3363561"/>
            <a:ext cx="461141" cy="2887655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3836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numdg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numdgm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34287</TotalTime>
  <Words>486</Words>
  <Application>Microsoft Office PowerPoint</Application>
  <PresentationFormat>自定义</PresentationFormat>
  <Paragraphs>47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Verdana</vt:lpstr>
      <vt:lpstr>等线</vt:lpstr>
      <vt:lpstr>Calibri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qisong</cp:lastModifiedBy>
  <cp:revision>5886</cp:revision>
  <dcterms:created xsi:type="dcterms:W3CDTF">2016-01-19T08:46:00Z</dcterms:created>
  <dcterms:modified xsi:type="dcterms:W3CDTF">2020-04-21T04:17:51Z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2052-11.8.2.8276</vt:lpwstr>
  </property>
</Properties>
</file>